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66CC"/>
    <a:srgbClr val="FF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1FFE-BEB9-4A93-A488-EEE09F0CECFB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653AB-165F-4638-B30D-055D7E35703E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1FFE-BEB9-4A93-A488-EEE09F0CECFB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653AB-165F-4638-B30D-055D7E35703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1FFE-BEB9-4A93-A488-EEE09F0CECFB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653AB-165F-4638-B30D-055D7E35703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1FFE-BEB9-4A93-A488-EEE09F0CECFB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653AB-165F-4638-B30D-055D7E35703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1FFE-BEB9-4A93-A488-EEE09F0CECFB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E4653AB-165F-4638-B30D-055D7E35703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1FFE-BEB9-4A93-A488-EEE09F0CECFB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653AB-165F-4638-B30D-055D7E35703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1FFE-BEB9-4A93-A488-EEE09F0CECFB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653AB-165F-4638-B30D-055D7E35703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1FFE-BEB9-4A93-A488-EEE09F0CECFB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653AB-165F-4638-B30D-055D7E35703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1FFE-BEB9-4A93-A488-EEE09F0CECFB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653AB-165F-4638-B30D-055D7E35703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1FFE-BEB9-4A93-A488-EEE09F0CECFB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653AB-165F-4638-B30D-055D7E35703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1FFE-BEB9-4A93-A488-EEE09F0CECFB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653AB-165F-4638-B30D-055D7E35703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BDE1FFE-BEB9-4A93-A488-EEE09F0CECFB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E4653AB-165F-4638-B30D-055D7E35703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llsalive.com/cells/cell_model.htm" TargetMode="External"/><Relationship Id="rId2" Type="http://schemas.openxmlformats.org/officeDocument/2006/relationships/hyperlink" Target="http://www.buzzle.com/articles/centriole-function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essortment.com/liver-cell-structure-function-61506.html" TargetMode="External"/><Relationship Id="rId4" Type="http://schemas.openxmlformats.org/officeDocument/2006/relationships/hyperlink" Target="http://www.the-simple-homeschool.com/image-files/labeled_cell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304800"/>
            <a:ext cx="64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chemeClr val="bg1"/>
                </a:solidFill>
                <a:latin typeface="Comic Sans MS" pitchFamily="66" charset="0"/>
              </a:rPr>
              <a:t>Liver Cell</a:t>
            </a:r>
            <a:endParaRPr lang="en-US" sz="96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4800600"/>
            <a:ext cx="640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Comic Sans MS" pitchFamily="66" charset="0"/>
              </a:rPr>
              <a:t>By: Gabriela </a:t>
            </a:r>
            <a:r>
              <a:rPr lang="en-US" sz="3600" b="1" dirty="0" err="1" smtClean="0">
                <a:solidFill>
                  <a:schemeClr val="bg1"/>
                </a:solidFill>
                <a:latin typeface="Comic Sans MS" pitchFamily="66" charset="0"/>
              </a:rPr>
              <a:t>Cabada</a:t>
            </a:r>
            <a:r>
              <a:rPr lang="en-US" sz="3600" b="1" dirty="0" smtClean="0">
                <a:solidFill>
                  <a:schemeClr val="bg1"/>
                </a:solidFill>
                <a:latin typeface="Comic Sans MS" pitchFamily="66" charset="0"/>
              </a:rPr>
              <a:t>, </a:t>
            </a:r>
            <a:r>
              <a:rPr lang="en-US" sz="3600" b="1" dirty="0" err="1" smtClean="0">
                <a:solidFill>
                  <a:schemeClr val="bg1"/>
                </a:solidFill>
                <a:latin typeface="Comic Sans MS" pitchFamily="66" charset="0"/>
              </a:rPr>
              <a:t>Jimena</a:t>
            </a:r>
            <a:r>
              <a:rPr lang="en-US" sz="3600" b="1" dirty="0" smtClean="0">
                <a:solidFill>
                  <a:schemeClr val="bg1"/>
                </a:solidFill>
                <a:latin typeface="Comic Sans MS" pitchFamily="66" charset="0"/>
              </a:rPr>
              <a:t> Camino , and Ana Paula Prado</a:t>
            </a:r>
            <a:endParaRPr lang="en-US" sz="36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533400"/>
            <a:ext cx="655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u="sng" dirty="0" smtClean="0">
                <a:latin typeface="Comic Sans MS" pitchFamily="66" charset="0"/>
              </a:rPr>
              <a:t>What is the Liver?</a:t>
            </a:r>
            <a:endParaRPr lang="en-US" sz="4800" b="1" u="sng" dirty="0">
              <a:latin typeface="Comic Sans MS" pitchFamily="66" charset="0"/>
            </a:endParaRPr>
          </a:p>
        </p:txBody>
      </p:sp>
      <p:pic>
        <p:nvPicPr>
          <p:cNvPr id="26626" name="Picture 2" descr="http://static.howstuffworks.com/gif/adam/images/en/liver-picture.jpg"/>
          <p:cNvPicPr>
            <a:picLocks noChangeAspect="1" noChangeArrowheads="1"/>
          </p:cNvPicPr>
          <p:nvPr/>
        </p:nvPicPr>
        <p:blipFill>
          <a:blip r:embed="rId2" cstate="print"/>
          <a:srcRect l="6000" r="24000" b="32500"/>
          <a:stretch>
            <a:fillRect/>
          </a:stretch>
        </p:blipFill>
        <p:spPr bwMode="auto">
          <a:xfrm>
            <a:off x="5029200" y="1828800"/>
            <a:ext cx="3852333" cy="2971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57200" y="1752600"/>
            <a:ext cx="3810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The liver is the largest gland in the body, and is situated  below the diaphragm and on top of the stomach. It consists of two lobes which are wedge-shaped.  The one that is in the right is bigger than the one that is on the left.</a:t>
            </a: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228600"/>
            <a:ext cx="7239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u="sng" dirty="0" smtClean="0">
                <a:latin typeface="Comic Sans MS" pitchFamily="66" charset="0"/>
              </a:rPr>
              <a:t>What is the Liver used for?</a:t>
            </a:r>
            <a:endParaRPr lang="en-US" sz="5400" b="1" u="sng" dirty="0">
              <a:latin typeface="Comic Sans MS" pitchFamily="66" charset="0"/>
            </a:endParaRPr>
          </a:p>
        </p:txBody>
      </p:sp>
      <p:pic>
        <p:nvPicPr>
          <p:cNvPr id="25602" name="Picture 2" descr="http://www.oocities.org/medipedia/88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09800"/>
            <a:ext cx="3200400" cy="25603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267200" y="1981200"/>
            <a:ext cx="4419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The  liver is the largest solid organ in the body, the liver makes and secrets the bile, actually the liver cells are the ones that make the bile. </a:t>
            </a:r>
          </a:p>
          <a:p>
            <a:endParaRPr lang="en-US" sz="2400" dirty="0" smtClean="0">
              <a:latin typeface="Comic Sans MS" pitchFamily="66" charset="0"/>
            </a:endParaRPr>
          </a:p>
          <a:p>
            <a:r>
              <a:rPr lang="en-US" sz="2400" b="1" u="sng" dirty="0" smtClean="0">
                <a:latin typeface="Comic Sans MS" pitchFamily="66" charset="0"/>
              </a:rPr>
              <a:t>What is the bile for?</a:t>
            </a:r>
          </a:p>
          <a:p>
            <a:r>
              <a:rPr lang="en-US" sz="2400" dirty="0" smtClean="0">
                <a:latin typeface="Comic Sans MS" pitchFamily="66" charset="0"/>
              </a:rPr>
              <a:t>The bile is a  bitter, brownish-yellow or greenish-yellow fluid, that aids the digestion and absorption of fats.</a:t>
            </a: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04800"/>
            <a:ext cx="6629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u="sng" dirty="0" smtClean="0">
                <a:latin typeface="Comic Sans MS" pitchFamily="66" charset="0"/>
              </a:rPr>
              <a:t>What is a Liver Cell?</a:t>
            </a:r>
            <a:endParaRPr lang="en-US" sz="5400" b="1" u="sng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2438400"/>
            <a:ext cx="5334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Each liver lobe is divided into many small lobules, each being about the size of a pin-head, and consisting of many liver cells, with bile channels and blood channels between them.</a:t>
            </a:r>
            <a:endParaRPr lang="en-US" sz="3200" dirty="0">
              <a:latin typeface="Comic Sans MS" pitchFamily="66" charset="0"/>
            </a:endParaRPr>
          </a:p>
        </p:txBody>
      </p:sp>
      <p:pic>
        <p:nvPicPr>
          <p:cNvPr id="4" name="Picture 3" descr="mhbrilavbenlogst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2695448"/>
            <a:ext cx="3429000" cy="27020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04800"/>
            <a:ext cx="6324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u="sng" dirty="0" smtClean="0">
                <a:latin typeface="Comic Sans MS" pitchFamily="66" charset="0"/>
              </a:rPr>
              <a:t>What is a Liver cell used for?</a:t>
            </a:r>
            <a:endParaRPr lang="en-US" sz="4000" b="1" u="sng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86200" y="2133600"/>
            <a:ext cx="5486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1.</a:t>
            </a:r>
            <a:r>
              <a:rPr lang="en-US" u="sng" dirty="0" smtClean="0">
                <a:latin typeface="Comic Sans MS" pitchFamily="66" charset="0"/>
              </a:rPr>
              <a:t> Regulation of blood sugar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2. </a:t>
            </a:r>
            <a:r>
              <a:rPr lang="en-US" u="sng" dirty="0" smtClean="0">
                <a:latin typeface="Comic Sans MS" pitchFamily="66" charset="0"/>
              </a:rPr>
              <a:t>Regulation of lipids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3. </a:t>
            </a:r>
            <a:r>
              <a:rPr lang="en-US" u="sng" dirty="0" smtClean="0">
                <a:latin typeface="Comic Sans MS" pitchFamily="66" charset="0"/>
              </a:rPr>
              <a:t>Regulation of amino acids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4. </a:t>
            </a:r>
            <a:r>
              <a:rPr lang="en-US" u="sng" dirty="0" smtClean="0">
                <a:latin typeface="Comic Sans MS" pitchFamily="66" charset="0"/>
              </a:rPr>
              <a:t>Production of heat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5. </a:t>
            </a:r>
            <a:r>
              <a:rPr lang="en-US" u="sng" dirty="0" smtClean="0">
                <a:latin typeface="Comic Sans MS" pitchFamily="66" charset="0"/>
              </a:rPr>
              <a:t>Forms bile</a:t>
            </a:r>
          </a:p>
          <a:p>
            <a:r>
              <a:rPr lang="en-US" dirty="0" smtClean="0">
                <a:latin typeface="Comic Sans MS" pitchFamily="66" charset="0"/>
              </a:rPr>
              <a:t>6. </a:t>
            </a:r>
            <a:r>
              <a:rPr lang="en-US" u="sng" dirty="0" smtClean="0">
                <a:latin typeface="Comic Sans MS" pitchFamily="66" charset="0"/>
              </a:rPr>
              <a:t>Forms cholesterol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7. </a:t>
            </a:r>
            <a:r>
              <a:rPr lang="en-US" u="sng" dirty="0" smtClean="0">
                <a:latin typeface="Comic Sans MS" pitchFamily="66" charset="0"/>
              </a:rPr>
              <a:t>Removals of hormones, toxins, etc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8.</a:t>
            </a:r>
            <a:r>
              <a:rPr lang="en-US" u="sng" dirty="0" smtClean="0">
                <a:latin typeface="Comic Sans MS" pitchFamily="66" charset="0"/>
              </a:rPr>
              <a:t> Formation of red blood cells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9. </a:t>
            </a:r>
            <a:r>
              <a:rPr lang="en-US" u="sng" dirty="0" smtClean="0">
                <a:latin typeface="Comic Sans MS" pitchFamily="66" charset="0"/>
              </a:rPr>
              <a:t>Making heparin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10. </a:t>
            </a:r>
            <a:r>
              <a:rPr lang="en-US" u="sng" dirty="0" smtClean="0">
                <a:latin typeface="Comic Sans MS" pitchFamily="66" charset="0"/>
              </a:rPr>
              <a:t>Removal of hemoglobin molecules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11. </a:t>
            </a:r>
            <a:r>
              <a:rPr lang="en-US" u="sng" dirty="0" smtClean="0">
                <a:latin typeface="Comic Sans MS" pitchFamily="66" charset="0"/>
              </a:rPr>
              <a:t>Storage of blood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12. </a:t>
            </a:r>
            <a:r>
              <a:rPr lang="en-US" u="sng" dirty="0" smtClean="0">
                <a:latin typeface="Comic Sans MS" pitchFamily="66" charset="0"/>
              </a:rPr>
              <a:t>Forms plasma proteins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13. </a:t>
            </a:r>
            <a:r>
              <a:rPr lang="en-US" u="sng" dirty="0" smtClean="0">
                <a:latin typeface="Comic Sans MS" pitchFamily="66" charset="0"/>
              </a:rPr>
              <a:t>Storage of vitamins such as vitamin A and D</a:t>
            </a:r>
            <a:endParaRPr lang="en-US" dirty="0" smtClean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</p:txBody>
      </p:sp>
      <p:pic>
        <p:nvPicPr>
          <p:cNvPr id="28674" name="Picture 2" descr="http://library.thinkquest.org/C004535/media/liver_cell.gif"/>
          <p:cNvPicPr>
            <a:picLocks noChangeAspect="1" noChangeArrowheads="1"/>
          </p:cNvPicPr>
          <p:nvPr/>
        </p:nvPicPr>
        <p:blipFill>
          <a:blip r:embed="rId2" cstate="print"/>
          <a:srcRect l="2524" t="3125" r="4086" b="3125"/>
          <a:stretch>
            <a:fillRect/>
          </a:stretch>
        </p:blipFill>
        <p:spPr bwMode="auto">
          <a:xfrm>
            <a:off x="228600" y="2057400"/>
            <a:ext cx="3477260" cy="2819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28600"/>
            <a:ext cx="655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u="sng" dirty="0" smtClean="0">
                <a:latin typeface="Comic Sans MS" pitchFamily="66" charset="0"/>
              </a:rPr>
              <a:t>Parts of a Liver Cell</a:t>
            </a:r>
            <a:endParaRPr lang="en-US" sz="4800" b="1" u="sng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287244"/>
            <a:ext cx="7467600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latin typeface="Comic Sans MS" pitchFamily="66" charset="0"/>
              </a:rPr>
              <a:t>Nucleus:</a:t>
            </a:r>
            <a:r>
              <a:rPr lang="en-US" sz="2000" dirty="0" smtClean="0">
                <a:latin typeface="Comic Sans MS" pitchFamily="66" charset="0"/>
              </a:rPr>
              <a:t> the main part of the cell, it controls everything.</a:t>
            </a:r>
          </a:p>
          <a:p>
            <a:r>
              <a:rPr lang="en-US" sz="2000" b="1" u="sng" dirty="0" smtClean="0">
                <a:latin typeface="Comic Sans MS" pitchFamily="66" charset="0"/>
              </a:rPr>
              <a:t>Nucleolus: </a:t>
            </a:r>
            <a:r>
              <a:rPr lang="en-US" sz="2000" dirty="0" smtClean="0">
                <a:latin typeface="Comic Sans MS" pitchFamily="66" charset="0"/>
              </a:rPr>
              <a:t>it contains the DNA of the cell.</a:t>
            </a:r>
          </a:p>
          <a:p>
            <a:r>
              <a:rPr lang="en-US" sz="2000" b="1" u="sng" dirty="0" smtClean="0">
                <a:latin typeface="Comic Sans MS" pitchFamily="66" charset="0"/>
              </a:rPr>
              <a:t>Rough Endoplasmic Reticulum: </a:t>
            </a:r>
            <a:r>
              <a:rPr lang="en-US" sz="2000" dirty="0" smtClean="0">
                <a:latin typeface="Comic Sans MS" pitchFamily="66" charset="0"/>
              </a:rPr>
              <a:t>supplies a shape to the cell by providing an internal structural skeleton.</a:t>
            </a:r>
          </a:p>
          <a:p>
            <a:r>
              <a:rPr lang="en-US" sz="2000" b="1" u="sng" dirty="0" smtClean="0">
                <a:latin typeface="Comic Sans MS" pitchFamily="66" charset="0"/>
              </a:rPr>
              <a:t>Mitochondria: </a:t>
            </a:r>
            <a:r>
              <a:rPr lang="en-US" sz="2000" dirty="0" smtClean="0">
                <a:latin typeface="Comic Sans MS" pitchFamily="66" charset="0"/>
              </a:rPr>
              <a:t>products the energy the cell needs.</a:t>
            </a:r>
          </a:p>
          <a:p>
            <a:r>
              <a:rPr lang="en-US" sz="2000" b="1" u="sng" dirty="0" smtClean="0">
                <a:latin typeface="Comic Sans MS" pitchFamily="66" charset="0"/>
              </a:rPr>
              <a:t>Ribosome: </a:t>
            </a:r>
            <a:r>
              <a:rPr lang="en-US" sz="2000" dirty="0" smtClean="0">
                <a:latin typeface="Comic Sans MS" pitchFamily="66" charset="0"/>
              </a:rPr>
              <a:t>creates proteins from all amino acids and RNA.</a:t>
            </a:r>
          </a:p>
          <a:p>
            <a:r>
              <a:rPr lang="en-US" sz="2000" b="1" u="sng" dirty="0" smtClean="0">
                <a:latin typeface="Comic Sans MS" pitchFamily="66" charset="0"/>
              </a:rPr>
              <a:t>Cytoplasm: </a:t>
            </a:r>
            <a:r>
              <a:rPr lang="en-US" sz="2000" dirty="0" smtClean="0">
                <a:latin typeface="Comic Sans MS" pitchFamily="66" charset="0"/>
              </a:rPr>
              <a:t>helps the organelles inside the cell not to move around.</a:t>
            </a:r>
          </a:p>
          <a:p>
            <a:r>
              <a:rPr lang="en-US" sz="2000" b="1" u="sng" dirty="0" smtClean="0">
                <a:latin typeface="Comic Sans MS" pitchFamily="66" charset="0"/>
              </a:rPr>
              <a:t>Cell Wall: </a:t>
            </a:r>
            <a:r>
              <a:rPr lang="en-US" sz="2000" dirty="0" smtClean="0">
                <a:latin typeface="Comic Sans MS" pitchFamily="66" charset="0"/>
              </a:rPr>
              <a:t>protects the cell.</a:t>
            </a:r>
          </a:p>
          <a:p>
            <a:r>
              <a:rPr lang="en-US" sz="2000" b="1" u="sng" dirty="0" smtClean="0">
                <a:latin typeface="Comic Sans MS" pitchFamily="66" charset="0"/>
              </a:rPr>
              <a:t>Golgi Apparatus: </a:t>
            </a:r>
            <a:r>
              <a:rPr lang="en-US" sz="2000" dirty="0" smtClean="0">
                <a:latin typeface="Comic Sans MS" pitchFamily="66" charset="0"/>
              </a:rPr>
              <a:t>package macromolecules, to transport elsewhere in the cell.</a:t>
            </a:r>
          </a:p>
          <a:p>
            <a:r>
              <a:rPr lang="en-US" sz="2000" dirty="0" err="1" smtClean="0">
                <a:latin typeface="Comic Sans MS" pitchFamily="66" charset="0"/>
              </a:rPr>
              <a:t>Lysosome</a:t>
            </a:r>
            <a:r>
              <a:rPr lang="en-US" sz="2000" dirty="0" smtClean="0">
                <a:latin typeface="Comic Sans MS" pitchFamily="66" charset="0"/>
              </a:rPr>
              <a:t>: cells garbage disposal system</a:t>
            </a:r>
          </a:p>
          <a:p>
            <a:r>
              <a:rPr lang="en-US" sz="2000" dirty="0" err="1" smtClean="0">
                <a:latin typeface="Comic Sans MS" pitchFamily="66" charset="0"/>
              </a:rPr>
              <a:t>Centriole</a:t>
            </a:r>
            <a:r>
              <a:rPr lang="en-US" sz="2000" dirty="0" smtClean="0">
                <a:latin typeface="Comic Sans MS" pitchFamily="66" charset="0"/>
              </a:rPr>
              <a:t>: help in cell division.</a:t>
            </a:r>
          </a:p>
          <a:p>
            <a:r>
              <a:rPr lang="en-US" sz="2000" dirty="0" smtClean="0">
                <a:latin typeface="Comic Sans MS" pitchFamily="66" charset="0"/>
              </a:rPr>
              <a:t>Smooth Endoplasmic Reticulum: </a:t>
            </a:r>
            <a:r>
              <a:rPr lang="en-US" sz="2000" smtClean="0">
                <a:latin typeface="Comic Sans MS" pitchFamily="66" charset="0"/>
              </a:rPr>
              <a:t>transports newly </a:t>
            </a:r>
            <a:r>
              <a:rPr lang="en-US" sz="2000" dirty="0" smtClean="0">
                <a:latin typeface="Comic Sans MS" pitchFamily="66" charset="0"/>
              </a:rPr>
              <a:t>made proteins, all over the cell.</a:t>
            </a:r>
          </a:p>
          <a:p>
            <a:endParaRPr lang="en-US" sz="2000" dirty="0" smtClean="0">
              <a:latin typeface="Comic Sans MS" pitchFamily="66" charset="0"/>
            </a:endParaRPr>
          </a:p>
          <a:p>
            <a:endParaRPr lang="en-US" sz="2000" dirty="0" smtClean="0">
              <a:latin typeface="Comic Sans MS" pitchFamily="66" charset="0"/>
            </a:endParaRPr>
          </a:p>
          <a:p>
            <a:endParaRPr lang="en-US" sz="2000" dirty="0" smtClean="0">
              <a:latin typeface="Comic Sans MS" pitchFamily="66" charset="0"/>
            </a:endParaRPr>
          </a:p>
          <a:p>
            <a:endParaRPr lang="en-US" sz="2000" dirty="0" smtClean="0">
              <a:latin typeface="Comic Sans MS" pitchFamily="66" charset="0"/>
            </a:endParaRPr>
          </a:p>
          <a:p>
            <a:endParaRPr lang="en-US" sz="2000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 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33400"/>
            <a:ext cx="8763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u="sng" dirty="0" smtClean="0">
                <a:latin typeface="Comic Sans MS" pitchFamily="66" charset="0"/>
              </a:rPr>
              <a:t>Sources: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omic Sans MS" pitchFamily="66" charset="0"/>
                <a:hlinkClick r:id="rId2"/>
              </a:rPr>
              <a:t>http://www.buzzle.com/articles/centriole-function.html</a:t>
            </a:r>
            <a:endParaRPr lang="en-US" sz="2800" dirty="0" smtClean="0">
              <a:latin typeface="Comic Sans MS" pitchFamily="66" charset="0"/>
            </a:endParaRPr>
          </a:p>
          <a:p>
            <a:endParaRPr lang="en-US" sz="28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omic Sans MS" pitchFamily="66" charset="0"/>
                <a:hlinkClick r:id="rId3"/>
              </a:rPr>
              <a:t>http://www.cellsalive.com/cells/cell_model.htm</a:t>
            </a:r>
            <a:endParaRPr lang="en-US" sz="2800" dirty="0" smtClean="0">
              <a:latin typeface="Comic Sans MS" pitchFamily="66" charset="0"/>
            </a:endParaRPr>
          </a:p>
          <a:p>
            <a:endParaRPr lang="en-US" sz="28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omic Sans MS" pitchFamily="66" charset="0"/>
                <a:hlinkClick r:id="rId4"/>
              </a:rPr>
              <a:t>http://www.the-simple-homeschool.com/image-files/labeled_cell.gif</a:t>
            </a:r>
            <a:endParaRPr lang="en-US" sz="2800" dirty="0" smtClean="0">
              <a:latin typeface="Comic Sans MS" pitchFamily="66" charset="0"/>
            </a:endParaRPr>
          </a:p>
          <a:p>
            <a:endParaRPr lang="en-US" sz="28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omic Sans MS" pitchFamily="66" charset="0"/>
                <a:hlinkClick r:id="rId5"/>
              </a:rPr>
              <a:t>http://www.essortment.com/liver-cell-structure-function-61506.html</a:t>
            </a: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172</TotalTime>
  <Words>399</Words>
  <Application>Microsoft Office PowerPoint</Application>
  <PresentationFormat>Presentación en pantalla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Apex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Jimena</dc:creator>
  <cp:lastModifiedBy>ana paula</cp:lastModifiedBy>
  <cp:revision>22</cp:revision>
  <dcterms:created xsi:type="dcterms:W3CDTF">2011-06-02T00:43:39Z</dcterms:created>
  <dcterms:modified xsi:type="dcterms:W3CDTF">2011-06-07T21:46:25Z</dcterms:modified>
</cp:coreProperties>
</file>